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B3D4AF-FBDC-429B-8AC8-BBBCB06FE736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47C53D-DD60-43AB-ADF2-26320F73B4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8323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6925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3415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38658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82834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50978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8042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02595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63042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6613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0222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404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5777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5484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7730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2493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105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8138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C1634F6-AC8F-4E68-9F51-1B5C811BC794}" type="datetimeFigureOut">
              <a:rPr lang="en-IN" smtClean="0"/>
              <a:t>10-01-2024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06123D4-5485-4F67-8BA9-6D09734F07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684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7805B0-E450-823B-8580-81490741C4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87" t="11157" r="10306" b="11157"/>
          <a:stretch/>
        </p:blipFill>
        <p:spPr>
          <a:xfrm>
            <a:off x="6385249" y="503853"/>
            <a:ext cx="4767944" cy="53277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0947EA-6430-E3F4-DB2F-0B0BEFE05FF3}"/>
              </a:ext>
            </a:extLst>
          </p:cNvPr>
          <p:cNvSpPr txBox="1"/>
          <p:nvPr/>
        </p:nvSpPr>
        <p:spPr>
          <a:xfrm>
            <a:off x="572279" y="2052363"/>
            <a:ext cx="55237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0" dirty="0">
                <a:effectLst/>
                <a:latin typeface="Roboto" panose="02000000000000000000" pitchFamily="2" charset="0"/>
              </a:rPr>
              <a:t>Model Smart IoT Systems for Healthcare</a:t>
            </a:r>
            <a:endParaRPr lang="en-IN" sz="4800" b="1" dirty="0"/>
          </a:p>
        </p:txBody>
      </p:sp>
    </p:spTree>
    <p:extLst>
      <p:ext uri="{BB962C8B-B14F-4D97-AF65-F5344CB8AC3E}">
        <p14:creationId xmlns:p14="http://schemas.microsoft.com/office/powerpoint/2010/main" val="2777228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13C814A-6D82-B897-B694-34E9090BC1F4}"/>
              </a:ext>
            </a:extLst>
          </p:cNvPr>
          <p:cNvSpPr txBox="1"/>
          <p:nvPr/>
        </p:nvSpPr>
        <p:spPr>
          <a:xfrm>
            <a:off x="6734370" y="1131345"/>
            <a:ext cx="4453034" cy="46178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Artificial Intelligence (AI) plays a crucial role in analyzing the data collected by </a:t>
            </a:r>
            <a:r>
              <a:rPr lang="en-US" b="0" i="0" dirty="0" err="1">
                <a:effectLst/>
                <a:latin typeface="Roboto" panose="02000000000000000000" pitchFamily="2" charset="0"/>
              </a:rPr>
              <a:t>loT</a:t>
            </a:r>
            <a:r>
              <a:rPr lang="en-US" b="0" i="0" dirty="0">
                <a:effectLst/>
                <a:latin typeface="Roboto" panose="02000000000000000000" pitchFamily="2" charset="0"/>
              </a:rPr>
              <a:t> devices.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 Al algorithms can identify patterns, detect anomalies, and make predictions based on the collected healthcare data.</a:t>
            </a:r>
            <a:endParaRPr lang="en-US" dirty="0">
              <a:latin typeface="Roboto" panose="02000000000000000000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 By leveraging Al, healthcare professionals can gain valuable insights for diagnosis, treatment, and patient monitoring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795265-1B61-EBD7-A7EC-727FDC85750E}"/>
              </a:ext>
            </a:extLst>
          </p:cNvPr>
          <p:cNvSpPr txBox="1"/>
          <p:nvPr/>
        </p:nvSpPr>
        <p:spPr>
          <a:xfrm>
            <a:off x="6734370" y="397192"/>
            <a:ext cx="60975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 Technology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AutoShape 4" descr="What is The Future of Spatial Computing? - Sphere">
            <a:extLst>
              <a:ext uri="{FF2B5EF4-FFF2-40B4-BE49-F238E27FC236}">
                <a16:creationId xmlns:a16="http://schemas.microsoft.com/office/drawing/2014/main" id="{8F05512A-BA60-30D1-814C-8CE5260AB3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4945224" cy="4945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1DC456-950E-4D12-D255-3108D6A53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095999" cy="6923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03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719388-D35D-C8DA-B136-CC722F32DCBF}"/>
              </a:ext>
            </a:extLst>
          </p:cNvPr>
          <p:cNvSpPr txBox="1"/>
          <p:nvPr/>
        </p:nvSpPr>
        <p:spPr>
          <a:xfrm>
            <a:off x="1156996" y="650423"/>
            <a:ext cx="106648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Designing Smart Health Monitoring Devices</a:t>
            </a:r>
            <a:endParaRPr lang="en-IN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Design of Health Monitoring System | Download Scientific Diagram">
            <a:extLst>
              <a:ext uri="{FF2B5EF4-FFF2-40B4-BE49-F238E27FC236}">
                <a16:creationId xmlns:a16="http://schemas.microsoft.com/office/drawing/2014/main" id="{CA2261A6-D9B6-BEB7-0AA5-194F6D439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21" y="1854073"/>
            <a:ext cx="5476875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5 Examples of Wearable Devices in Healthcare">
            <a:extLst>
              <a:ext uri="{FF2B5EF4-FFF2-40B4-BE49-F238E27FC236}">
                <a16:creationId xmlns:a16="http://schemas.microsoft.com/office/drawing/2014/main" id="{F765AFF4-8987-EB1D-8109-381F34DC1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6706" y="1566642"/>
            <a:ext cx="5254592" cy="439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8009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5E9063-9B91-814E-88CF-D1D90BCB2B5B}"/>
              </a:ext>
            </a:extLst>
          </p:cNvPr>
          <p:cNvSpPr txBox="1"/>
          <p:nvPr/>
        </p:nvSpPr>
        <p:spPr>
          <a:xfrm>
            <a:off x="837423" y="1993460"/>
            <a:ext cx="6097554" cy="3371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Roboto" panose="02000000000000000000" pitchFamily="2" charset="0"/>
              </a:rPr>
              <a:t>Choose sensors that are accurate and reliable for measuring vital signs such as heart rate, blood pressure, and temperature. </a:t>
            </a:r>
            <a:endParaRPr lang="en-US" dirty="0">
              <a:latin typeface="Roboto" panose="02000000000000000000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Roboto" panose="02000000000000000000" pitchFamily="2" charset="0"/>
              </a:rPr>
              <a:t>Consider the size and form factor of the sensors to ensure they can be comfortably worn or attached to the body.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Roboto" panose="02000000000000000000" pitchFamily="2" charset="0"/>
              </a:rPr>
              <a:t>Ensure the sensors are compatible with the IoT platform and can transmit data wirelessly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68791A-D51E-D98E-2C3F-03CE75F21065}"/>
              </a:ext>
            </a:extLst>
          </p:cNvPr>
          <p:cNvSpPr txBox="1"/>
          <p:nvPr/>
        </p:nvSpPr>
        <p:spPr>
          <a:xfrm>
            <a:off x="1835798" y="986327"/>
            <a:ext cx="6097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Sensor Selection </a:t>
            </a:r>
            <a:endParaRPr lang="en-IN" sz="36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B36E14-0EA3-7633-4B28-A233278F87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5" t="24081" r="23173" b="1"/>
          <a:stretch/>
        </p:blipFill>
        <p:spPr>
          <a:xfrm>
            <a:off x="7527452" y="1309492"/>
            <a:ext cx="1957096" cy="174298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148" name="Picture 4" descr="Blood Pressure Sensor - Vernier">
            <a:extLst>
              <a:ext uri="{FF2B5EF4-FFF2-40B4-BE49-F238E27FC236}">
                <a16:creationId xmlns:a16="http://schemas.microsoft.com/office/drawing/2014/main" id="{F11BD272-7860-567C-C102-300C20A99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7452" y="3257460"/>
            <a:ext cx="3930540" cy="221135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Plastic Temperature Sensor, Model Name/Number: NCP18WF104F3SRB at Rs  150/piece in Noida">
            <a:extLst>
              <a:ext uri="{FF2B5EF4-FFF2-40B4-BE49-F238E27FC236}">
                <a16:creationId xmlns:a16="http://schemas.microsoft.com/office/drawing/2014/main" id="{25B518B5-B4FE-1482-3BE7-0D06CCED0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8433" y="1309492"/>
            <a:ext cx="1739559" cy="173955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4427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F903B0-56AE-DDC9-974C-54D4918E0CE2}"/>
              </a:ext>
            </a:extLst>
          </p:cNvPr>
          <p:cNvSpPr txBox="1"/>
          <p:nvPr/>
        </p:nvSpPr>
        <p:spPr>
          <a:xfrm>
            <a:off x="912876" y="1463282"/>
            <a:ext cx="5562569" cy="49987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Roboto" panose="02000000000000000000" pitchFamily="2" charset="0"/>
              </a:rPr>
              <a:t>Choose a reliable and secure communication protocol for transmitting health data, such as Bluetooth or Wi-Fi.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Roboto" panose="02000000000000000000" pitchFamily="2" charset="0"/>
              </a:rPr>
              <a:t>Ensure the IoT platform can handle the volume of data generated by the health monitoring devices and provide real-time analytics.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Roboto" panose="02000000000000000000" pitchFamily="2" charset="0"/>
              </a:rPr>
              <a:t>Implement data encryption and authentication mechanisms to protect the privacy and security of the health data.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7F11FB-58C4-A64E-98F4-67CEA5CACF13}"/>
              </a:ext>
            </a:extLst>
          </p:cNvPr>
          <p:cNvSpPr txBox="1"/>
          <p:nvPr/>
        </p:nvSpPr>
        <p:spPr>
          <a:xfrm>
            <a:off x="2003749" y="891596"/>
            <a:ext cx="6097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Transmission </a:t>
            </a:r>
            <a:endParaRPr lang="en-IN" sz="36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0" name="Picture 2" descr="Sending Sensor Data to Android Phone using Arduino and NRF24L01 over  Bluetooth (BLE)">
            <a:extLst>
              <a:ext uri="{FF2B5EF4-FFF2-40B4-BE49-F238E27FC236}">
                <a16:creationId xmlns:a16="http://schemas.microsoft.com/office/drawing/2014/main" id="{412D71E2-30BC-CA00-5CD1-082FBA8314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953" y="1090710"/>
            <a:ext cx="4970166" cy="5151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2855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37AC1E-D51D-1DD3-CF70-82266ED4C145}"/>
              </a:ext>
            </a:extLst>
          </p:cNvPr>
          <p:cNvSpPr txBox="1"/>
          <p:nvPr/>
        </p:nvSpPr>
        <p:spPr>
          <a:xfrm>
            <a:off x="1203649" y="1940768"/>
            <a:ext cx="4637314" cy="4202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Roboto" panose="02000000000000000000" pitchFamily="2" charset="0"/>
              </a:rPr>
              <a:t>Optimize power consumption of the health monitoring devices to prolong battery life and reduce the need for frequent recharging.</a:t>
            </a:r>
            <a:endParaRPr lang="en-US" dirty="0"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Roboto" panose="02000000000000000000" pitchFamily="2" charset="0"/>
              </a:rPr>
              <a:t>Implement power-saving features such as sleep modes and automatic shut-off when not in use.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Roboto" panose="02000000000000000000" pitchFamily="2" charset="0"/>
              </a:rPr>
              <a:t>Consider alternative power sources such as solar or kinetic energy harvesting to supplement or replace batteries.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2AE759-045A-D945-8390-6E1AC776C5C2}"/>
              </a:ext>
            </a:extLst>
          </p:cNvPr>
          <p:cNvSpPr txBox="1"/>
          <p:nvPr/>
        </p:nvSpPr>
        <p:spPr>
          <a:xfrm>
            <a:off x="1677179" y="936115"/>
            <a:ext cx="60975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Power</a:t>
            </a:r>
            <a:r>
              <a:rPr lang="en-US" sz="3200" b="0" i="0" u="sng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0" i="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r>
              <a:rPr lang="en-US" sz="3200" b="0" i="0" u="sng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32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 descr="Power Management &amp; Power Supply Design | element14 India">
            <a:extLst>
              <a:ext uri="{FF2B5EF4-FFF2-40B4-BE49-F238E27FC236}">
                <a16:creationId xmlns:a16="http://schemas.microsoft.com/office/drawing/2014/main" id="{01E27FDC-7B04-6258-08F8-F26A83BD6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396" y="1520890"/>
            <a:ext cx="5608216" cy="3751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6813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1843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3656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9764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72703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9078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7ABB25-0628-FFBB-AE16-0199AAC763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4" t="23809" r="50549" b="37416"/>
          <a:stretch/>
        </p:blipFill>
        <p:spPr>
          <a:xfrm>
            <a:off x="7130141" y="1045834"/>
            <a:ext cx="4778829" cy="26592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C543269-02BD-60BE-0C67-D05A52CCD091}"/>
              </a:ext>
            </a:extLst>
          </p:cNvPr>
          <p:cNvSpPr txBox="1"/>
          <p:nvPr/>
        </p:nvSpPr>
        <p:spPr>
          <a:xfrm>
            <a:off x="2635939" y="223935"/>
            <a:ext cx="6685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effectLst/>
                <a:latin typeface="Arial Rounded MT Bold" panose="020F0704030504030204" pitchFamily="34" charset="0"/>
                <a:ea typeface="Roboto" panose="02000000000000000000" pitchFamily="2" charset="0"/>
                <a:cs typeface="Roboto" panose="02000000000000000000" pitchFamily="2" charset="0"/>
              </a:rPr>
              <a:t>Introduction to IoT in Healthcare</a:t>
            </a:r>
            <a:endParaRPr lang="en-IN" sz="3200" dirty="0">
              <a:latin typeface="Arial Rounded MT Bold" panose="020F07040305040302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EBB113-547A-1111-083D-23C966B857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39" t="23854" r="10065" b="37371"/>
          <a:stretch/>
        </p:blipFill>
        <p:spPr>
          <a:xfrm>
            <a:off x="7130141" y="3942183"/>
            <a:ext cx="4778829" cy="26592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926200-B130-913E-3E88-0C4B321B79DF}"/>
              </a:ext>
            </a:extLst>
          </p:cNvPr>
          <p:cNvSpPr txBox="1"/>
          <p:nvPr/>
        </p:nvSpPr>
        <p:spPr>
          <a:xfrm>
            <a:off x="1054359" y="1257626"/>
            <a:ext cx="5691674" cy="4894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0" i="0" dirty="0">
                <a:effectLst/>
                <a:latin typeface="Arial Black" panose="020B0A04020102020204" pitchFamily="34" charset="0"/>
              </a:rPr>
              <a:t>Improved Patient Monitoring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  <a:latin typeface="Roboto" panose="02000000000000000000" pitchFamily="2" charset="0"/>
              </a:rPr>
              <a:t> IoT enables real-time monitoring of patients' vital signs and health conditions.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  <a:latin typeface="Roboto" panose="02000000000000000000" pitchFamily="2" charset="0"/>
              </a:rPr>
              <a:t> This allows healthcare providers to detect any abnormalities or emergencies promptly.</a:t>
            </a:r>
            <a:br>
              <a:rPr lang="en-US" b="0" i="0" dirty="0">
                <a:effectLst/>
                <a:latin typeface="Roboto" panose="02000000000000000000" pitchFamily="2" charset="0"/>
              </a:rPr>
            </a:br>
            <a:endParaRPr lang="en-US" b="0" i="0" dirty="0">
              <a:effectLst/>
              <a:latin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400" b="0" i="0" dirty="0">
                <a:effectLst/>
                <a:latin typeface="Arial Black" panose="020B0A04020102020204" pitchFamily="34" charset="0"/>
              </a:rPr>
              <a:t> Remote Healthcare Services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  <a:latin typeface="Roboto" panose="02000000000000000000" pitchFamily="2" charset="0"/>
              </a:rPr>
              <a:t> IoT enables remote monitoring and consultation, reducing the need for in-person visits.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  <a:latin typeface="Roboto" panose="02000000000000000000" pitchFamily="2" charset="0"/>
              </a:rPr>
              <a:t> This improves access to healthcare, especially for patients in remote areas.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08025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1151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B41AA6-5BDB-A85C-457F-15AC823FF858}"/>
              </a:ext>
            </a:extLst>
          </p:cNvPr>
          <p:cNvSpPr txBox="1"/>
          <p:nvPr/>
        </p:nvSpPr>
        <p:spPr>
          <a:xfrm>
            <a:off x="6382139" y="1641939"/>
            <a:ext cx="5085184" cy="3697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b="0" i="0" dirty="0">
                <a:effectLst/>
                <a:latin typeface="Roboto" panose="02000000000000000000" pitchFamily="2" charset="0"/>
              </a:rPr>
              <a:t>IoT devices collect and analyze patient data, providing valuable insights for personalized healthcare.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b="0" i="0" dirty="0">
                <a:effectLst/>
                <a:latin typeface="Roboto" panose="02000000000000000000" pitchFamily="2" charset="0"/>
              </a:rPr>
              <a:t>This data can be used for research, preventive care, and improving treatment outcomes.</a:t>
            </a:r>
            <a:endParaRPr lang="en-IN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62264F-D5B4-7F8D-DBF4-96D63FBF33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03" y="1807531"/>
            <a:ext cx="5297459" cy="35316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A59FC3-9805-C72C-92D7-BAFBCC405783}"/>
              </a:ext>
            </a:extLst>
          </p:cNvPr>
          <p:cNvSpPr txBox="1"/>
          <p:nvPr/>
        </p:nvSpPr>
        <p:spPr>
          <a:xfrm>
            <a:off x="4037138" y="634481"/>
            <a:ext cx="364497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i="0" dirty="0">
                <a:effectLst/>
                <a:latin typeface="Arial Black" panose="020B0A04020102020204" pitchFamily="34" charset="0"/>
              </a:rPr>
              <a:t>Data Collection</a:t>
            </a:r>
          </a:p>
          <a:p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545462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8C3EA4-5009-DA13-6B89-C89BF05D4AB6}"/>
              </a:ext>
            </a:extLst>
          </p:cNvPr>
          <p:cNvSpPr txBox="1"/>
          <p:nvPr/>
        </p:nvSpPr>
        <p:spPr>
          <a:xfrm>
            <a:off x="137133" y="634482"/>
            <a:ext cx="66060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0" i="0" dirty="0">
                <a:effectLst/>
                <a:latin typeface="Arial Black" panose="020B0A04020102020204" pitchFamily="34" charset="0"/>
              </a:rPr>
              <a:t>Applications of IoT in Healthcare</a:t>
            </a:r>
            <a:endParaRPr lang="en-IN" sz="3600" dirty="0">
              <a:latin typeface="Arial Black" panose="020B0A04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C2F11A-BAD4-62F1-BB9F-C6516AFC53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59" t="11020" r="10512" b="-135"/>
          <a:stretch/>
        </p:blipFill>
        <p:spPr>
          <a:xfrm>
            <a:off x="6743207" y="0"/>
            <a:ext cx="5448793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643CD8-C7E4-E80C-C124-DE0E364B228A}"/>
              </a:ext>
            </a:extLst>
          </p:cNvPr>
          <p:cNvSpPr txBox="1"/>
          <p:nvPr/>
        </p:nvSpPr>
        <p:spPr>
          <a:xfrm>
            <a:off x="634482" y="2108719"/>
            <a:ext cx="5840963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0" i="0" dirty="0">
                <a:effectLst/>
                <a:latin typeface="Arial Black" panose="020B0A04020102020204" pitchFamily="34" charset="0"/>
              </a:rPr>
              <a:t>Remote Patient Monitoring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Roboto" panose="02000000000000000000" pitchFamily="2" charset="0"/>
              </a:rPr>
              <a:t>Enables healthcare professionals to monitor patients remotely and in real-time.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Roboto" panose="02000000000000000000" pitchFamily="2" charset="0"/>
              </a:rPr>
              <a:t>Improves patient outcomes by allowing early detection of health issues and timely interventions.</a:t>
            </a:r>
          </a:p>
          <a:p>
            <a:pPr>
              <a:lnSpc>
                <a:spcPct val="150000"/>
              </a:lnSpc>
            </a:pPr>
            <a:r>
              <a:rPr lang="en-US" b="0" i="0" dirty="0">
                <a:effectLst/>
                <a:latin typeface="Roboto" panose="02000000000000000000" pitchFamily="2" charset="0"/>
              </a:rPr>
              <a:t> </a:t>
            </a:r>
            <a:r>
              <a:rPr lang="en-US" sz="2000" b="0" i="0" dirty="0">
                <a:effectLst/>
                <a:latin typeface="Arial Black" panose="020B0A04020102020204" pitchFamily="34" charset="0"/>
              </a:rPr>
              <a:t>Smart Medical Devices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Roboto" panose="02000000000000000000" pitchFamily="2" charset="0"/>
              </a:rPr>
              <a:t> Connected devices that collect and transmit patient data for analysis and monitoring.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Roboto" panose="02000000000000000000" pitchFamily="2" charset="0"/>
              </a:rPr>
              <a:t>Improves accuracy and efficiency in diagnosis and treatment.</a:t>
            </a:r>
          </a:p>
        </p:txBody>
      </p:sp>
    </p:spTree>
    <p:extLst>
      <p:ext uri="{BB962C8B-B14F-4D97-AF65-F5344CB8AC3E}">
        <p14:creationId xmlns:p14="http://schemas.microsoft.com/office/powerpoint/2010/main" val="1595052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3EA868-085C-DD31-586B-4007AE65EAE5}"/>
              </a:ext>
            </a:extLst>
          </p:cNvPr>
          <p:cNvSpPr txBox="1"/>
          <p:nvPr/>
        </p:nvSpPr>
        <p:spPr>
          <a:xfrm>
            <a:off x="643811" y="1998868"/>
            <a:ext cx="487057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0" i="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</a:t>
            </a:r>
            <a:r>
              <a:rPr lang="en-US" sz="2000" b="0" i="0" dirty="0">
                <a:effectLst/>
                <a:latin typeface="Roboto" panose="02000000000000000000" pitchFamily="2" charset="0"/>
              </a:rPr>
              <a:t>mote consultations and healthcare services through video conferencing and remote monitoring.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0" i="0" dirty="0">
                <a:effectLst/>
                <a:latin typeface="Roboto" panose="02000000000000000000" pitchFamily="2" charset="0"/>
              </a:rPr>
              <a:t> Increases access to healthcare, especially in rural or underserved areas.</a:t>
            </a:r>
            <a:endParaRPr lang="en-IN" sz="2000" dirty="0"/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B89BED-7709-F4ED-0AD6-6E230186BC96}"/>
              </a:ext>
            </a:extLst>
          </p:cNvPr>
          <p:cNvSpPr txBox="1"/>
          <p:nvPr/>
        </p:nvSpPr>
        <p:spPr>
          <a:xfrm>
            <a:off x="3648261" y="893896"/>
            <a:ext cx="4404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effectLst/>
                <a:latin typeface="Arial Black" panose="020B0A04020102020204" pitchFamily="34" charset="0"/>
              </a:rPr>
              <a:t>Telemedicine Enables</a:t>
            </a:r>
            <a:endParaRPr lang="en-IN" sz="2400" dirty="0"/>
          </a:p>
        </p:txBody>
      </p:sp>
      <p:pic>
        <p:nvPicPr>
          <p:cNvPr id="1026" name="Picture 2" descr="What is Telemedicine?">
            <a:extLst>
              <a:ext uri="{FF2B5EF4-FFF2-40B4-BE49-F238E27FC236}">
                <a16:creationId xmlns:a16="http://schemas.microsoft.com/office/drawing/2014/main" id="{55B2F4B5-636B-CA82-4204-129C768D4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590" y="1842582"/>
            <a:ext cx="5701782" cy="3808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779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FD2698-0980-3956-5BC2-10D3800FEA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23" t="11973" r="10612" b="6667"/>
          <a:stretch/>
        </p:blipFill>
        <p:spPr>
          <a:xfrm>
            <a:off x="7287208" y="1404311"/>
            <a:ext cx="2739613" cy="32765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A2A602-55A4-E978-D4BE-8C714DF96A5C}"/>
              </a:ext>
            </a:extLst>
          </p:cNvPr>
          <p:cNvSpPr txBox="1"/>
          <p:nvPr/>
        </p:nvSpPr>
        <p:spPr>
          <a:xfrm>
            <a:off x="1661928" y="1752384"/>
            <a:ext cx="5467738" cy="4617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Roboto" panose="02000000000000000000" pitchFamily="2" charset="0"/>
              </a:rPr>
              <a:t>Arduino is used to collect and transmit data in healthcare </a:t>
            </a:r>
            <a:r>
              <a:rPr lang="en-US" b="0" i="0" dirty="0" err="1">
                <a:effectLst/>
                <a:latin typeface="Roboto" panose="02000000000000000000" pitchFamily="2" charset="0"/>
              </a:rPr>
              <a:t>loT</a:t>
            </a:r>
            <a:r>
              <a:rPr lang="en-US" b="0" i="0" dirty="0">
                <a:effectLst/>
                <a:latin typeface="Roboto" panose="02000000000000000000" pitchFamily="2" charset="0"/>
              </a:rPr>
              <a:t> systems.</a:t>
            </a:r>
            <a:endParaRPr lang="en-US" dirty="0"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Roboto" panose="02000000000000000000" pitchFamily="2" charset="0"/>
              </a:rPr>
              <a:t>It can monitor vital signs, track medication adherence, and measure environmental conditions.</a:t>
            </a:r>
            <a:br>
              <a:rPr lang="en-US" b="0" i="0" dirty="0">
                <a:effectLst/>
                <a:latin typeface="Roboto" panose="02000000000000000000" pitchFamily="2" charset="0"/>
              </a:rPr>
            </a:br>
            <a:endParaRPr lang="en-US" b="0" i="0" dirty="0">
              <a:effectLst/>
              <a:latin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en-US" b="0" i="0" dirty="0">
              <a:effectLst/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Roboto" panose="02000000000000000000" pitchFamily="2" charset="0"/>
              </a:rPr>
              <a:t>Al is utilized for data analysis and decision making in healthcare </a:t>
            </a:r>
            <a:r>
              <a:rPr lang="en-US" b="0" i="0" dirty="0" err="1">
                <a:effectLst/>
                <a:latin typeface="Roboto" panose="02000000000000000000" pitchFamily="2" charset="0"/>
              </a:rPr>
              <a:t>loT</a:t>
            </a:r>
            <a:r>
              <a:rPr lang="en-US" b="0" i="0" dirty="0">
                <a:effectLst/>
                <a:latin typeface="Roboto" panose="02000000000000000000" pitchFamily="2" charset="0"/>
              </a:rPr>
              <a:t> systems.</a:t>
            </a:r>
            <a:endParaRPr lang="en-US" dirty="0"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Roboto" panose="02000000000000000000" pitchFamily="2" charset="0"/>
              </a:rPr>
              <a:t>It can analyze large amounts of data to identify patterns, trends, and anomalies. 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E2AB07-8C9C-EFD8-0E9B-D4D21D254424}"/>
              </a:ext>
            </a:extLst>
          </p:cNvPr>
          <p:cNvSpPr txBox="1"/>
          <p:nvPr/>
        </p:nvSpPr>
        <p:spPr>
          <a:xfrm>
            <a:off x="1903444" y="426444"/>
            <a:ext cx="8817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0" dirty="0">
                <a:effectLst/>
                <a:latin typeface="Arial Rounded MT Bold" panose="020F0704030504030204" pitchFamily="34" charset="0"/>
              </a:rPr>
              <a:t>Integration of Arduino and AI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EF4DB0-2FC3-9B8C-46C3-5C22C3C992E2}"/>
              </a:ext>
            </a:extLst>
          </p:cNvPr>
          <p:cNvSpPr txBox="1"/>
          <p:nvPr/>
        </p:nvSpPr>
        <p:spPr>
          <a:xfrm>
            <a:off x="1292289" y="4004627"/>
            <a:ext cx="2939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effectLst/>
                <a:latin typeface="Roboto" panose="02000000000000000000" pitchFamily="2" charset="0"/>
              </a:rPr>
              <a:t>Use of Al :</a:t>
            </a:r>
            <a:endParaRPr lang="en-IN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1B6BA2-6637-02A9-9107-C4C578220657}"/>
              </a:ext>
            </a:extLst>
          </p:cNvPr>
          <p:cNvSpPr txBox="1"/>
          <p:nvPr/>
        </p:nvSpPr>
        <p:spPr>
          <a:xfrm>
            <a:off x="1310948" y="1336886"/>
            <a:ext cx="36762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effectLst/>
                <a:latin typeface="Roboto" panose="02000000000000000000" pitchFamily="2" charset="0"/>
              </a:rPr>
              <a:t>Role of Arduino :</a:t>
            </a:r>
            <a:endParaRPr lang="en-IN" sz="2400" dirty="0"/>
          </a:p>
          <a:p>
            <a:endParaRPr lang="en-IN" sz="2400" dirty="0"/>
          </a:p>
        </p:txBody>
      </p:sp>
      <p:pic>
        <p:nvPicPr>
          <p:cNvPr id="2050" name="Picture 2" descr="AI in IoT - Benefits and Applications | Analytics Steps">
            <a:extLst>
              <a:ext uri="{FF2B5EF4-FFF2-40B4-BE49-F238E27FC236}">
                <a16:creationId xmlns:a16="http://schemas.microsoft.com/office/drawing/2014/main" id="{754C3A1E-3B7D-DED9-5EDB-BA59C8B9B3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2" t="13402" r="29276" b="10680"/>
          <a:stretch/>
        </p:blipFill>
        <p:spPr bwMode="auto">
          <a:xfrm>
            <a:off x="10184363" y="1404311"/>
            <a:ext cx="1651789" cy="139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I and IoT Blended - What It Is and Why It Matters?">
            <a:extLst>
              <a:ext uri="{FF2B5EF4-FFF2-40B4-BE49-F238E27FC236}">
                <a16:creationId xmlns:a16="http://schemas.microsoft.com/office/drawing/2014/main" id="{2394987D-3E3E-4712-1E84-5665642F6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83" t="29480" r="9041" b="17839"/>
          <a:stretch/>
        </p:blipFill>
        <p:spPr bwMode="auto">
          <a:xfrm>
            <a:off x="10184363" y="3185557"/>
            <a:ext cx="1809331" cy="1280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Why Use AI-Enabled IoT in Healthcare | Vilmate">
            <a:extLst>
              <a:ext uri="{FF2B5EF4-FFF2-40B4-BE49-F238E27FC236}">
                <a16:creationId xmlns:a16="http://schemas.microsoft.com/office/drawing/2014/main" id="{E0F3AD7F-44E8-EE36-E600-E3A575783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208" y="4889314"/>
            <a:ext cx="4749282" cy="1842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794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8A3737-AFFE-6CE2-B89F-B3B1C3A8BB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15" t="23810" r="51173" b="37959"/>
          <a:stretch/>
        </p:blipFill>
        <p:spPr>
          <a:xfrm>
            <a:off x="789998" y="3928186"/>
            <a:ext cx="4425820" cy="249730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9E2B26-B212-48B7-6751-33A9AF57DE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36" t="24491" r="10152" b="38503"/>
          <a:stretch/>
        </p:blipFill>
        <p:spPr>
          <a:xfrm>
            <a:off x="6816217" y="1105678"/>
            <a:ext cx="4390400" cy="23979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18CFC8-7EAA-525E-BDE8-1F669B7DF966}"/>
              </a:ext>
            </a:extLst>
          </p:cNvPr>
          <p:cNvSpPr txBox="1"/>
          <p:nvPr/>
        </p:nvSpPr>
        <p:spPr>
          <a:xfrm>
            <a:off x="3060441" y="322978"/>
            <a:ext cx="6708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Analytics and Insights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0B690-3D66-879C-FA2F-1AD00BD8140A}"/>
              </a:ext>
            </a:extLst>
          </p:cNvPr>
          <p:cNvSpPr txBox="1"/>
          <p:nvPr/>
        </p:nvSpPr>
        <p:spPr>
          <a:xfrm>
            <a:off x="1301621" y="1740133"/>
            <a:ext cx="5113175" cy="2309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  <a:latin typeface="Roboto" panose="02000000000000000000" pitchFamily="2" charset="0"/>
              </a:rPr>
              <a:t>Data analytics in healthcare </a:t>
            </a:r>
            <a:r>
              <a:rPr lang="en-US" sz="2000" b="0" i="0" dirty="0" err="1">
                <a:effectLst/>
                <a:latin typeface="Roboto" panose="02000000000000000000" pitchFamily="2" charset="0"/>
              </a:rPr>
              <a:t>loT</a:t>
            </a:r>
            <a:r>
              <a:rPr lang="en-US" sz="2000" b="0" i="0" dirty="0">
                <a:effectLst/>
                <a:latin typeface="Roboto" panose="02000000000000000000" pitchFamily="2" charset="0"/>
              </a:rPr>
              <a:t> systems enables personalized treatment plans based on individual patient data and medical history.</a:t>
            </a:r>
            <a:br>
              <a:rPr lang="en-US" b="0" i="0" dirty="0"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79642C-216F-C2C9-A5D3-2D4B6246C0DA}"/>
              </a:ext>
            </a:extLst>
          </p:cNvPr>
          <p:cNvSpPr txBox="1"/>
          <p:nvPr/>
        </p:nvSpPr>
        <p:spPr>
          <a:xfrm>
            <a:off x="1060028" y="1216913"/>
            <a:ext cx="4506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Patient Care:</a:t>
            </a:r>
            <a:endParaRPr lang="en-IN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419528-46E7-1970-DAF3-B4DE97A58AD2}"/>
              </a:ext>
            </a:extLst>
          </p:cNvPr>
          <p:cNvSpPr txBox="1"/>
          <p:nvPr/>
        </p:nvSpPr>
        <p:spPr>
          <a:xfrm>
            <a:off x="5949269" y="4249511"/>
            <a:ext cx="5382760" cy="1427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  <a:latin typeface="Roboto" panose="02000000000000000000" pitchFamily="2" charset="0"/>
              </a:rPr>
              <a:t>Data analytics can identify patterns and trends in patient data, helping to predict and prevent the onset of diseases</a:t>
            </a:r>
            <a:endParaRPr lang="en-IN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965125-0948-6FF2-5F8F-EE4349394FC3}"/>
              </a:ext>
            </a:extLst>
          </p:cNvPr>
          <p:cNvSpPr txBox="1"/>
          <p:nvPr/>
        </p:nvSpPr>
        <p:spPr>
          <a:xfrm>
            <a:off x="5661349" y="3711442"/>
            <a:ext cx="60975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Disease Prevention :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0596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8B5940-1813-04A4-743C-E6AA215696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40" t="11701" r="10153" b="12653"/>
          <a:stretch/>
        </p:blipFill>
        <p:spPr>
          <a:xfrm>
            <a:off x="6096000" y="0"/>
            <a:ext cx="6165738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5A4081-E1DA-EFA0-53FC-4C585B6DC6D3}"/>
              </a:ext>
            </a:extLst>
          </p:cNvPr>
          <p:cNvSpPr txBox="1"/>
          <p:nvPr/>
        </p:nvSpPr>
        <p:spPr>
          <a:xfrm>
            <a:off x="592494" y="1384050"/>
            <a:ext cx="6130212" cy="4710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Future Directions </a:t>
            </a:r>
            <a:br>
              <a:rPr lang="en-US" b="0" i="0" dirty="0">
                <a:effectLst/>
                <a:latin typeface="Roboto" panose="02000000000000000000" pitchFamily="2" charset="0"/>
              </a:rPr>
            </a:br>
            <a:r>
              <a:rPr lang="en-US" sz="2400" b="0" i="0" u="sng" dirty="0">
                <a:effectLst/>
                <a:latin typeface="Roboto" panose="02000000000000000000" pitchFamily="2" charset="0"/>
              </a:rPr>
              <a:t>Challenges</a:t>
            </a:r>
            <a:r>
              <a:rPr lang="en-US" sz="2400" b="0" i="0" dirty="0">
                <a:effectLst/>
                <a:latin typeface="Roboto" panose="02000000000000000000" pitchFamily="2" charset="0"/>
              </a:rPr>
              <a:t> </a:t>
            </a:r>
            <a:r>
              <a:rPr lang="en-US" sz="2400" dirty="0">
                <a:latin typeface="Roboto" panose="02000000000000000000" pitchFamily="2" charset="0"/>
              </a:rPr>
              <a:t>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Data Security </a:t>
            </a:r>
            <a:endParaRPr lang="en-US" dirty="0">
              <a:latin typeface="Roboto" panose="02000000000000000000" pitchFamily="2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Interoperability</a:t>
            </a:r>
            <a:endParaRPr lang="en-US" dirty="0">
              <a:latin typeface="Roboto" panose="02000000000000000000" pitchFamily="2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 Ethical Considerations</a:t>
            </a:r>
            <a:endParaRPr lang="en-US" dirty="0">
              <a:latin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400" b="0" i="0" u="sng" dirty="0">
                <a:effectLst/>
                <a:latin typeface="Roboto" panose="02000000000000000000" pitchFamily="2" charset="0"/>
              </a:rPr>
              <a:t>Future Directions </a:t>
            </a:r>
            <a:r>
              <a:rPr lang="en-US" sz="2400" b="0" i="0" dirty="0">
                <a:effectLst/>
                <a:latin typeface="Roboto" panose="02000000000000000000" pitchFamily="2" charset="0"/>
              </a:rPr>
              <a:t>: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 Advancements in Data Security </a:t>
            </a:r>
            <a:endParaRPr lang="en-US" dirty="0">
              <a:latin typeface="Roboto" panose="02000000000000000000" pitchFamily="2" charset="0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Improved Interoperability Standards </a:t>
            </a:r>
            <a:endParaRPr lang="en-US" dirty="0">
              <a:latin typeface="Roboto" panose="02000000000000000000" pitchFamily="2" charset="0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Ethical Frameworks and Guidelines </a:t>
            </a:r>
            <a:endParaRPr lang="en-US" dirty="0">
              <a:latin typeface="Roboto" panose="02000000000000000000" pitchFamily="2" charset="0"/>
            </a:endParaRP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Opportunities for Innovation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01195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4F45595-DB12-D030-66B9-1ECEC83CE004}"/>
              </a:ext>
            </a:extLst>
          </p:cNvPr>
          <p:cNvSpPr txBox="1"/>
          <p:nvPr/>
        </p:nvSpPr>
        <p:spPr>
          <a:xfrm>
            <a:off x="817592" y="2528260"/>
            <a:ext cx="4798267" cy="3786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Roboto" panose="02000000000000000000" pitchFamily="2" charset="0"/>
              </a:rPr>
              <a:t>Arduino is an open-source electronics platform that enables rapid prototyping of </a:t>
            </a:r>
            <a:r>
              <a:rPr lang="en-US" b="0" i="0" dirty="0" err="1">
                <a:effectLst/>
                <a:latin typeface="Roboto" panose="02000000000000000000" pitchFamily="2" charset="0"/>
              </a:rPr>
              <a:t>loT</a:t>
            </a:r>
            <a:r>
              <a:rPr lang="en-US" b="0" i="0" dirty="0">
                <a:effectLst/>
                <a:latin typeface="Roboto" panose="02000000000000000000" pitchFamily="2" charset="0"/>
              </a:rPr>
              <a:t> devices.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Roboto" panose="02000000000000000000" pitchFamily="2" charset="0"/>
              </a:rPr>
              <a:t> It allows for easy integration of sensors, actuators, and other components to create smart healthcare devices.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Roboto" panose="02000000000000000000" pitchFamily="2" charset="0"/>
              </a:rPr>
              <a:t>Arduino boards are cost-effective and user-friendly, making them ideal for device prototyping.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CC0174-0967-8382-A05D-CB545B9A7E7D}"/>
              </a:ext>
            </a:extLst>
          </p:cNvPr>
          <p:cNvSpPr txBox="1"/>
          <p:nvPr/>
        </p:nvSpPr>
        <p:spPr>
          <a:xfrm>
            <a:off x="3216726" y="613101"/>
            <a:ext cx="71682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 of Arduino and Al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91F768-CB21-99EC-5BE7-1F4B8FF3EA4D}"/>
              </a:ext>
            </a:extLst>
          </p:cNvPr>
          <p:cNvSpPr txBox="1"/>
          <p:nvPr/>
        </p:nvSpPr>
        <p:spPr>
          <a:xfrm>
            <a:off x="1219979" y="1692884"/>
            <a:ext cx="60975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effectLst/>
                <a:latin typeface="Roboto" panose="02000000000000000000" pitchFamily="2" charset="0"/>
              </a:rPr>
              <a:t>Arduino Technology :</a:t>
            </a:r>
            <a:endParaRPr lang="en-IN" sz="2400" b="1" dirty="0"/>
          </a:p>
        </p:txBody>
      </p:sp>
      <p:pic>
        <p:nvPicPr>
          <p:cNvPr id="3074" name="Picture 2" descr="The 25 Most Useful Arduino Projects of 2023 | All3DP">
            <a:extLst>
              <a:ext uri="{FF2B5EF4-FFF2-40B4-BE49-F238E27FC236}">
                <a16:creationId xmlns:a16="http://schemas.microsoft.com/office/drawing/2014/main" id="{DE12C336-FDCE-4196-CF55-F8BB647E32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85" r="13597"/>
          <a:stretch/>
        </p:blipFill>
        <p:spPr bwMode="auto">
          <a:xfrm>
            <a:off x="6546981" y="1197876"/>
            <a:ext cx="4603102" cy="4839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833677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207</TotalTime>
  <Words>641</Words>
  <Application>Microsoft Office PowerPoint</Application>
  <PresentationFormat>Widescreen</PresentationFormat>
  <Paragraphs>65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Arial Black</vt:lpstr>
      <vt:lpstr>Arial Rounded MT Bold</vt:lpstr>
      <vt:lpstr>Calibri</vt:lpstr>
      <vt:lpstr>Courier New</vt:lpstr>
      <vt:lpstr>Roboto</vt:lpstr>
      <vt:lpstr>Times New Roman</vt:lpstr>
      <vt:lpstr>Tw Cen MT</vt:lpstr>
      <vt:lpstr>Wingdings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 Roshan M</dc:creator>
  <cp:lastModifiedBy>Anto Roshan M</cp:lastModifiedBy>
  <cp:revision>3</cp:revision>
  <dcterms:created xsi:type="dcterms:W3CDTF">2024-01-10T14:23:21Z</dcterms:created>
  <dcterms:modified xsi:type="dcterms:W3CDTF">2024-01-10T17:51:17Z</dcterms:modified>
</cp:coreProperties>
</file>

<file path=docProps/thumbnail.jpeg>
</file>